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OX0frtdpVHJksSlvKwd2SA==" hashData="LrYow41hSNyOZFuToHvjlg6p2cNd4Tut8P15/R/8/PXFfNXrh7U2Hv9zCGNSI31NbYwA/P2FnxRWNg1uj9wbcA=="/>
  <p:extLst>
    <p:ext uri="{521415D9-36F7-43E2-AB2F-B90AF26B5E84}">
      <p14:sectionLst xmlns:p14="http://schemas.microsoft.com/office/powerpoint/2010/main">
        <p14:section name="Default Section" id="{AAEAED9B-F910-4693-93FD-3ED7A5148AEC}">
          <p14:sldIdLst>
            <p14:sldId id="260"/>
          </p14:sldIdLst>
        </p14:section>
        <p14:section name="PROFIL" id="{29D015E0-E782-469A-9D0A-D564B6A1DB16}">
          <p14:sldIdLst>
            <p14:sldId id="258"/>
            <p14:sldId id="259"/>
          </p14:sldIdLst>
        </p14:section>
        <p14:section name="PIMPINAN" id="{60C0A497-FAEB-4E74-A12B-12E33806C529}">
          <p14:sldIdLst>
            <p14:sldId id="261"/>
            <p14:sldId id="262"/>
          </p14:sldIdLst>
        </p14:section>
        <p14:section name="VISI MISI" id="{98A4575D-E146-4C2D-85EC-9E5DDB5B4953}">
          <p14:sldIdLst>
            <p14:sldId id="263"/>
            <p14:sldId id="264"/>
          </p14:sldIdLst>
        </p14:section>
        <p14:section name="PRESTASI" id="{0E3725D0-7CDB-46E5-B6F7-3C80A5A15F7C}">
          <p14:sldIdLst>
            <p14:sldId id="265"/>
            <p14:sldId id="266"/>
          </p14:sldIdLst>
        </p14:section>
        <p14:section name="KERJASAMA" id="{8DF122B4-C92A-4EC3-B99E-2DD57BE9531D}">
          <p14:sldIdLst>
            <p14:sldId id="267"/>
            <p14:sldId id="268"/>
          </p14:sldIdLst>
        </p14:section>
        <p14:section name="BIAYA" id="{9389F624-6926-4E1B-891E-001CEAA925CD}">
          <p14:sldIdLst>
            <p14:sldId id="269"/>
            <p14:sldId id="27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B2F"/>
    <a:srgbClr val="FDBF0E"/>
    <a:srgbClr val="BCF505"/>
    <a:srgbClr val="DBDB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4" d="100"/>
          <a:sy n="84" d="100"/>
        </p:scale>
        <p:origin x="73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F3AA1-51CB-C79F-4796-ADE2CA1D6D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C3B6F0-64D0-32F9-38D3-4153064CF7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E1DCCF-C313-82AE-D093-274789E09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3FEF9-BCEE-40B5-BD97-1DB5EDEB4D92}" type="datetimeFigureOut">
              <a:rPr lang="en-US" smtClean="0"/>
              <a:t>13-Jan-23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C9BF0A-0806-538E-0464-ACDE0DBCC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65A05D-4E16-B3E8-345E-54717D1AB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CA4E5-AB7A-4191-BFD8-DCAB82905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217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90F8C-3468-4919-30FA-EA35005E4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E1ED79-8A89-F22D-0968-11B89968CC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DDDA84-DD15-989F-731D-432B28683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3FEF9-BCEE-40B5-BD97-1DB5EDEB4D92}" type="datetimeFigureOut">
              <a:rPr lang="en-US" smtClean="0"/>
              <a:t>13-Jan-23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DE7EDE-51A4-DD5D-6994-BA20A1ED5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DC0D57-7A81-91A6-09B2-A4EC24713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CA4E5-AB7A-4191-BFD8-DCAB82905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600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D4932A-7C4C-9081-15F9-09ABC9580A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FF59DB-8993-7EC6-E1CE-261A4FFDE9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DF5716-79BA-C7E9-4DDE-560327B44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3FEF9-BCEE-40B5-BD97-1DB5EDEB4D92}" type="datetimeFigureOut">
              <a:rPr lang="en-US" smtClean="0"/>
              <a:t>13-Jan-23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83EEC6-81D7-2C5A-E4AA-328AF0D63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C3F51E-1096-E807-9616-D814B8B24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CA4E5-AB7A-4191-BFD8-DCAB82905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449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8648B-CE10-6769-6494-609ED69DD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A2D9E-9BEF-0024-3CA1-D492FDF96B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F5527F-A878-D01D-768B-123B6E1FE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3FEF9-BCEE-40B5-BD97-1DB5EDEB4D92}" type="datetimeFigureOut">
              <a:rPr lang="en-US" smtClean="0"/>
              <a:t>13-Jan-23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6759B1-F354-D3DC-02EC-632F626AA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E4376C-F36E-BBA7-41C8-0D310F9ED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CA4E5-AB7A-4191-BFD8-DCAB82905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913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AF569-4E86-EA06-E66D-D5D1A0EA8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CBDBAE-5577-1CFE-49AB-571B0E6892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A9F38B-EF46-AEDB-C92B-B7C9A14B9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3FEF9-BCEE-40B5-BD97-1DB5EDEB4D92}" type="datetimeFigureOut">
              <a:rPr lang="en-US" smtClean="0"/>
              <a:t>13-Jan-23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041B0F-EC66-5E16-AA1C-45B858026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6B5296-7789-8464-415D-6133ADB57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CA4E5-AB7A-4191-BFD8-DCAB82905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368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0CCA5-9ECF-DAF2-3638-500D13A8B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5E33F-C0C0-BF2E-9BD7-533E9DE71C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A74CA2-5D63-57CD-E265-41D6C2FED0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256023-230F-533C-6793-5B3FAE1E1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3FEF9-BCEE-40B5-BD97-1DB5EDEB4D92}" type="datetimeFigureOut">
              <a:rPr lang="en-US" smtClean="0"/>
              <a:t>13-Jan-23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01DCBA-1906-EF0B-106C-FCABE887C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5B9E63-62E5-3BAB-3C69-A42AA8AE3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CA4E5-AB7A-4191-BFD8-DCAB82905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776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ED387-53A8-FA1F-DC54-1B1E4EE54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4D5EC6-DBD4-498D-C9F6-0611C80488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B56CE6-7F11-4E50-A465-1850761830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CE9CB0-3D8B-72FF-4CE9-83F5BED352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3BDAC6-8253-752C-2285-B8657B0858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98D48B-F765-3F8D-8DAC-BE4D8BC5A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3FEF9-BCEE-40B5-BD97-1DB5EDEB4D92}" type="datetimeFigureOut">
              <a:rPr lang="en-US" smtClean="0"/>
              <a:t>13-Jan-23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CF2BDF-27B9-16C2-7707-333B98B61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6331E4-62D5-BFA8-D704-44D64C9EE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CA4E5-AB7A-4191-BFD8-DCAB82905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234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50C8-DCB3-089F-085F-94A976ED5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10D53E-A38E-6248-6C40-68F1BDFA0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3FEF9-BCEE-40B5-BD97-1DB5EDEB4D92}" type="datetimeFigureOut">
              <a:rPr lang="en-US" smtClean="0"/>
              <a:t>13-Jan-23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85DE95-68DD-F107-50D0-FE4286FAA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2594AF-2FA4-03BF-EF5C-48B17E1ED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CA4E5-AB7A-4191-BFD8-DCAB82905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137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DE698F-08FF-26A6-40AA-C3ECB1C73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3FEF9-BCEE-40B5-BD97-1DB5EDEB4D92}" type="datetimeFigureOut">
              <a:rPr lang="en-US" smtClean="0"/>
              <a:t>13-Jan-23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A01712-4E7B-B6D4-6DA2-29856A629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E4ABA6-D341-E0EF-9722-F97E27D28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CA4E5-AB7A-4191-BFD8-DCAB82905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333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AC99C-A941-94A1-0FA2-55DF630AA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F9BB2-D098-3948-64A2-980CE9D71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D1105F-BAC5-9ABE-1BF5-ED1D4F8EF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3740D3-8B30-4374-87B8-2DC4151CC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3FEF9-BCEE-40B5-BD97-1DB5EDEB4D92}" type="datetimeFigureOut">
              <a:rPr lang="en-US" smtClean="0"/>
              <a:t>13-Jan-23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8E5A30-DA1C-36D4-A818-9921A81AC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69496D-436C-3C40-D378-9A0E865A7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CA4E5-AB7A-4191-BFD8-DCAB82905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014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FCB48-90C1-5B98-99E2-1EB953EF7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CE5E27-755F-BC84-2370-9BB3A0D54C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E5516A-1E66-FF5F-821E-805191D1FC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86AAE5-B5E8-5C70-3B81-F2A8DF17C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3FEF9-BCEE-40B5-BD97-1DB5EDEB4D92}" type="datetimeFigureOut">
              <a:rPr lang="en-US" smtClean="0"/>
              <a:t>13-Jan-23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1051E1-5758-13B5-44ED-B5B9B49EE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42109F-E37C-3386-08E9-EEED18D5E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CA4E5-AB7A-4191-BFD8-DCAB82905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041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EC73A2-663B-43DD-1FCD-3F9DD26F0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764A04-9A99-EF6A-711A-3CE068612A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154DDC-033A-03A9-6E0B-6FCE318CE5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3FEF9-BCEE-40B5-BD97-1DB5EDEB4D92}" type="datetimeFigureOut">
              <a:rPr lang="en-US" smtClean="0"/>
              <a:t>13-Jan-23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1F0AE5-A7EB-0DDD-092C-29B62E1EA6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802567-89C3-2E75-10B3-DED300A143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CA4E5-AB7A-4191-BFD8-DCAB82905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313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7.png"/><Relationship Id="rId3" Type="http://schemas.openxmlformats.org/officeDocument/2006/relationships/hyperlink" Target="http://s3pi.umy.ac.id/" TargetMode="External"/><Relationship Id="rId7" Type="http://schemas.openxmlformats.org/officeDocument/2006/relationships/image" Target="../media/image4.png"/><Relationship Id="rId12" Type="http://schemas.openxmlformats.org/officeDocument/2006/relationships/slide" Target="slide8.xml"/><Relationship Id="rId2" Type="http://schemas.openxmlformats.org/officeDocument/2006/relationships/image" Target="../media/image1.jpg"/><Relationship Id="rId16" Type="http://schemas.openxmlformats.org/officeDocument/2006/relationships/slide" Target="slide1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slide" Target="slide6.xml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slide" Target="slide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">
            <a:hlinkClick r:id="rId3"/>
            <a:extLst>
              <a:ext uri="{FF2B5EF4-FFF2-40B4-BE49-F238E27FC236}">
                <a16:creationId xmlns:a16="http://schemas.microsoft.com/office/drawing/2014/main" id="{3212AB69-BEE7-E8AB-903A-2F1CF264C1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511" y="2769339"/>
            <a:ext cx="2652156" cy="265215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41D427B-D068-8A71-E1D7-1909871556A5}"/>
              </a:ext>
            </a:extLst>
          </p:cNvPr>
          <p:cNvSpPr txBox="1"/>
          <p:nvPr/>
        </p:nvSpPr>
        <p:spPr>
          <a:xfrm>
            <a:off x="734291" y="375127"/>
            <a:ext cx="10723418" cy="2062103"/>
          </a:xfrm>
          <a:prstGeom prst="rect">
            <a:avLst/>
          </a:prstGeom>
          <a:noFill/>
          <a:effectLst>
            <a:outerShdw blurRad="50800" dist="38100" dir="5400000" algn="t" rotWithShape="0">
              <a:schemeClr val="bg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Amasis MT Pro Black" panose="02040A04050005020304" pitchFamily="18" charset="0"/>
              </a:rPr>
              <a:t>PROGRAM STUDI DOKTOR </a:t>
            </a:r>
          </a:p>
          <a:p>
            <a:pPr algn="ctr"/>
            <a:r>
              <a:rPr lang="en-US" sz="3200" dirty="0">
                <a:solidFill>
                  <a:srgbClr val="C00000"/>
                </a:solidFill>
                <a:latin typeface="Amasis MT Pro Black" panose="02040A04050005020304" pitchFamily="18" charset="0"/>
              </a:rPr>
              <a:t>POLITIK ISLAM-ILMU POLITIK</a:t>
            </a:r>
          </a:p>
          <a:p>
            <a:pPr algn="ctr"/>
            <a:r>
              <a:rPr lang="en-US" sz="3200" dirty="0">
                <a:solidFill>
                  <a:srgbClr val="C00000"/>
                </a:solidFill>
                <a:latin typeface="Amasis MT Pro Black" panose="02040A04050005020304" pitchFamily="18" charset="0"/>
              </a:rPr>
              <a:t>PROGRAM PASCASARJANA</a:t>
            </a:r>
          </a:p>
          <a:p>
            <a:pPr algn="ctr"/>
            <a:r>
              <a:rPr lang="en-US" sz="3200" dirty="0">
                <a:solidFill>
                  <a:srgbClr val="C00000"/>
                </a:solidFill>
                <a:latin typeface="Amasis MT Pro Black" panose="02040A04050005020304" pitchFamily="18" charset="0"/>
              </a:rPr>
              <a:t>UNIVERSITAS MUHAMMADIYAH YOGYAKARTA</a:t>
            </a:r>
          </a:p>
        </p:txBody>
      </p:sp>
      <mc:AlternateContent xmlns:mc="http://schemas.openxmlformats.org/markup-compatibility/2006">
        <mc:Choice xmlns:psez="http://schemas.microsoft.com/office/powerpoint/2016/sectionzoom" Requires="psez">
          <p:graphicFrame>
            <p:nvGraphicFramePr>
              <p:cNvPr id="3" name="Section Zoom 2">
                <a:extLst>
                  <a:ext uri="{FF2B5EF4-FFF2-40B4-BE49-F238E27FC236}">
                    <a16:creationId xmlns:a16="http://schemas.microsoft.com/office/drawing/2014/main" id="{F35E924D-1F95-18C7-EA70-CE40E34CEFA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06852503"/>
                  </p:ext>
                </p:extLst>
              </p:nvPr>
            </p:nvGraphicFramePr>
            <p:xfrm>
              <a:off x="1459422" y="3028674"/>
              <a:ext cx="2183081" cy="1227983"/>
            </p:xfrm>
            <a:graphic>
              <a:graphicData uri="http://schemas.microsoft.com/office/powerpoint/2016/sectionzoom">
                <psez:sectionZm>
                  <psez:sectionZmObj sectionId="{29D015E0-E782-469A-9D0A-D564B6A1DB16}">
                    <psez:zmPr id="{98D3694B-8B8B-4848-A46A-B24B92BB9454}" transitionDur="1000" showBg="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183081" cy="1227983"/>
                        </a:xfrm>
                        <a:prstGeom prst="rect">
                          <a:avLst/>
                        </a:prstGeom>
                      </p166:spPr>
                    </psez:zmPr>
                  </psez:sectionZmObj>
                </psez:sectionZm>
              </a:graphicData>
            </a:graphic>
          </p:graphicFrame>
        </mc:Choice>
        <mc:Fallback>
          <p:pic>
            <p:nvPicPr>
              <p:cNvPr id="3" name="Section Zoom 2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F35E924D-1F95-18C7-EA70-CE40E34CEFA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59422" y="3028674"/>
                <a:ext cx="2183081" cy="12279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sez="http://schemas.microsoft.com/office/powerpoint/2016/sectionzoom" Requires="psez">
          <p:graphicFrame>
            <p:nvGraphicFramePr>
              <p:cNvPr id="6" name="Section Zoom 5">
                <a:extLst>
                  <a:ext uri="{FF2B5EF4-FFF2-40B4-BE49-F238E27FC236}">
                    <a16:creationId xmlns:a16="http://schemas.microsoft.com/office/drawing/2014/main" id="{A7C315E9-1C00-2916-3649-8272A4A6ED8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15338404"/>
                  </p:ext>
                </p:extLst>
              </p:nvPr>
            </p:nvGraphicFramePr>
            <p:xfrm>
              <a:off x="1459424" y="4213684"/>
              <a:ext cx="2183082" cy="1227982"/>
            </p:xfrm>
            <a:graphic>
              <a:graphicData uri="http://schemas.microsoft.com/office/powerpoint/2016/sectionzoom">
                <psez:sectionZm>
                  <psez:sectionZmObj sectionId="{60C0A497-FAEB-4E74-A12B-12E33806C529}">
                    <psez:zmPr id="{8417B780-F65F-4EF8-81A7-74F21BF58056}" transitionDur="1000" showBg="0">
                      <p166:blipFill xmlns:p166="http://schemas.microsoft.com/office/powerpoint/2016/6/main">
                        <a:blip r:embed="rId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183082" cy="1227982"/>
                        </a:xfrm>
                        <a:prstGeom prst="rect">
                          <a:avLst/>
                        </a:prstGeom>
                      </p166:spPr>
                    </psez:zmPr>
                  </psez:sectionZmObj>
                </psez:sectionZm>
              </a:graphicData>
            </a:graphic>
          </p:graphicFrame>
        </mc:Choice>
        <mc:Fallback>
          <p:pic>
            <p:nvPicPr>
              <p:cNvPr id="6" name="Section Zoom 5">
                <a:hlinkClick r:id="rId8" action="ppaction://hlinksldjump"/>
                <a:extLst>
                  <a:ext uri="{FF2B5EF4-FFF2-40B4-BE49-F238E27FC236}">
                    <a16:creationId xmlns:a16="http://schemas.microsoft.com/office/drawing/2014/main" id="{A7C315E9-1C00-2916-3649-8272A4A6ED8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59424" y="4213684"/>
                <a:ext cx="2183082" cy="12279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sez="http://schemas.microsoft.com/office/powerpoint/2016/sectionzoom" Requires="psez">
          <p:graphicFrame>
            <p:nvGraphicFramePr>
              <p:cNvPr id="8" name="Section Zoom 7">
                <a:extLst>
                  <a:ext uri="{FF2B5EF4-FFF2-40B4-BE49-F238E27FC236}">
                    <a16:creationId xmlns:a16="http://schemas.microsoft.com/office/drawing/2014/main" id="{65AA6C72-4103-BF6D-3469-6E354034042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56821136"/>
                  </p:ext>
                </p:extLst>
              </p:nvPr>
            </p:nvGraphicFramePr>
            <p:xfrm>
              <a:off x="3642508" y="5547225"/>
              <a:ext cx="2183081" cy="1227982"/>
            </p:xfrm>
            <a:graphic>
              <a:graphicData uri="http://schemas.microsoft.com/office/powerpoint/2016/sectionzoom">
                <psez:sectionZm>
                  <psez:sectionZmObj sectionId="{98A4575D-E146-4C2D-85EC-9E5DDB5B4953}">
                    <psez:zmPr id="{B37703E4-A007-46B8-B62C-D26BB053DC8A}" transitionDur="1000" showBg="0">
                      <p166:blipFill xmlns:p166="http://schemas.microsoft.com/office/powerpoint/2016/6/main">
                        <a:blip r:embed="rId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183081" cy="1227982"/>
                        </a:xfrm>
                        <a:prstGeom prst="rect">
                          <a:avLst/>
                        </a:prstGeom>
                      </p166:spPr>
                    </psez:zmPr>
                  </psez:sectionZmObj>
                </psez:sectionZm>
              </a:graphicData>
            </a:graphic>
          </p:graphicFrame>
        </mc:Choice>
        <mc:Fallback>
          <p:pic>
            <p:nvPicPr>
              <p:cNvPr id="8" name="Section Zoom 7">
                <a:hlinkClick r:id="rId10" action="ppaction://hlinksldjump"/>
                <a:extLst>
                  <a:ext uri="{FF2B5EF4-FFF2-40B4-BE49-F238E27FC236}">
                    <a16:creationId xmlns:a16="http://schemas.microsoft.com/office/drawing/2014/main" id="{65AA6C72-4103-BF6D-3469-6E354034042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642508" y="5547225"/>
                <a:ext cx="2183081" cy="12279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sez="http://schemas.microsoft.com/office/powerpoint/2016/sectionzoom" Requires="psez">
          <p:graphicFrame>
            <p:nvGraphicFramePr>
              <p:cNvPr id="12" name="Section Zoom 11">
                <a:extLst>
                  <a:ext uri="{FF2B5EF4-FFF2-40B4-BE49-F238E27FC236}">
                    <a16:creationId xmlns:a16="http://schemas.microsoft.com/office/drawing/2014/main" id="{8CCC98F9-86A7-0DC8-A3AA-4DC6D3B0BF1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58179850"/>
                  </p:ext>
                </p:extLst>
              </p:nvPr>
            </p:nvGraphicFramePr>
            <p:xfrm>
              <a:off x="8549490" y="4213684"/>
              <a:ext cx="2183084" cy="1227982"/>
            </p:xfrm>
            <a:graphic>
              <a:graphicData uri="http://schemas.microsoft.com/office/powerpoint/2016/sectionzoom">
                <psez:sectionZm>
                  <psez:sectionZmObj sectionId="{0E3725D0-7CDB-46E5-B6F7-3C80A5A15F7C}">
                    <psez:zmPr id="{546BCF79-406B-4CC6-8559-38349DBD20D3}" transitionDur="1000" showBg="0">
                      <p166:blipFill xmlns:p166="http://schemas.microsoft.com/office/powerpoint/2016/6/main">
                        <a:blip r:embed="rId1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183084" cy="1227982"/>
                        </a:xfrm>
                        <a:prstGeom prst="rect">
                          <a:avLst/>
                        </a:prstGeom>
                      </p166:spPr>
                    </psez:zmPr>
                  </psez:sectionZmObj>
                </psez:sectionZm>
              </a:graphicData>
            </a:graphic>
          </p:graphicFrame>
        </mc:Choice>
        <mc:Fallback>
          <p:pic>
            <p:nvPicPr>
              <p:cNvPr id="12" name="Section Zoom 11">
                <a:hlinkClick r:id="rId12" action="ppaction://hlinksldjump"/>
                <a:extLst>
                  <a:ext uri="{FF2B5EF4-FFF2-40B4-BE49-F238E27FC236}">
                    <a16:creationId xmlns:a16="http://schemas.microsoft.com/office/drawing/2014/main" id="{8CCC98F9-86A7-0DC8-A3AA-4DC6D3B0BF1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549490" y="4213684"/>
                <a:ext cx="2183084" cy="12279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sez="http://schemas.microsoft.com/office/powerpoint/2016/sectionzoom" Requires="psez">
          <p:graphicFrame>
            <p:nvGraphicFramePr>
              <p:cNvPr id="17" name="Section Zoom 16">
                <a:extLst>
                  <a:ext uri="{FF2B5EF4-FFF2-40B4-BE49-F238E27FC236}">
                    <a16:creationId xmlns:a16="http://schemas.microsoft.com/office/drawing/2014/main" id="{7EE59906-6776-CFA8-81E1-438A7828888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25069474"/>
                  </p:ext>
                </p:extLst>
              </p:nvPr>
            </p:nvGraphicFramePr>
            <p:xfrm>
              <a:off x="8549487" y="3028674"/>
              <a:ext cx="2183081" cy="1227982"/>
            </p:xfrm>
            <a:graphic>
              <a:graphicData uri="http://schemas.microsoft.com/office/powerpoint/2016/sectionzoom">
                <psez:sectionZm>
                  <psez:sectionZmObj sectionId="{8DF122B4-C92A-4EC3-B99E-2DD57BE9531D}">
                    <psez:zmPr id="{21DCACE5-16AD-4535-B980-0CF575FCFCE7}" transitionDur="1000" showBg="0">
                      <p166:blipFill xmlns:p166="http://schemas.microsoft.com/office/powerpoint/2016/6/main">
                        <a:blip r:embed="rId1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183081" cy="1227982"/>
                        </a:xfrm>
                        <a:prstGeom prst="rect">
                          <a:avLst/>
                        </a:prstGeom>
                      </p166:spPr>
                    </psez:zmPr>
                  </psez:sectionZmObj>
                </psez:sectionZm>
              </a:graphicData>
            </a:graphic>
          </p:graphicFrame>
        </mc:Choice>
        <mc:Fallback>
          <p:pic>
            <p:nvPicPr>
              <p:cNvPr id="17" name="Section Zoom 16">
                <a:hlinkClick r:id="rId14" action="ppaction://hlinksldjump"/>
                <a:extLst>
                  <a:ext uri="{FF2B5EF4-FFF2-40B4-BE49-F238E27FC236}">
                    <a16:creationId xmlns:a16="http://schemas.microsoft.com/office/drawing/2014/main" id="{7EE59906-6776-CFA8-81E1-438A7828888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549487" y="3028674"/>
                <a:ext cx="2183081" cy="12279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sez="http://schemas.microsoft.com/office/powerpoint/2016/sectionzoom" Requires="psez">
          <p:graphicFrame>
            <p:nvGraphicFramePr>
              <p:cNvPr id="20" name="Section Zoom 19">
                <a:extLst>
                  <a:ext uri="{FF2B5EF4-FFF2-40B4-BE49-F238E27FC236}">
                    <a16:creationId xmlns:a16="http://schemas.microsoft.com/office/drawing/2014/main" id="{87C60522-932E-EF74-E7D2-B385A423BBE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89021628"/>
                  </p:ext>
                </p:extLst>
              </p:nvPr>
            </p:nvGraphicFramePr>
            <p:xfrm>
              <a:off x="6096000" y="5547225"/>
              <a:ext cx="2183080" cy="1227982"/>
            </p:xfrm>
            <a:graphic>
              <a:graphicData uri="http://schemas.microsoft.com/office/powerpoint/2016/sectionzoom">
                <psez:sectionZm>
                  <psez:sectionZmObj sectionId="{9389F624-6926-4E1B-891E-001CEAA925CD}">
                    <psez:zmPr id="{75423EAA-3CCD-45FA-8A12-8D76A5E26EAF}" transitionDur="1000" showBg="0">
                      <p166:blipFill xmlns:p166="http://schemas.microsoft.com/office/powerpoint/2016/6/main">
                        <a:blip r:embed="rId1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183080" cy="1227982"/>
                        </a:xfrm>
                        <a:prstGeom prst="rect">
                          <a:avLst/>
                        </a:prstGeom>
                      </p166:spPr>
                    </psez:zmPr>
                  </psez:sectionZmObj>
                </psez:sectionZm>
              </a:graphicData>
            </a:graphic>
          </p:graphicFrame>
        </mc:Choice>
        <mc:Fallback>
          <p:pic>
            <p:nvPicPr>
              <p:cNvPr id="20" name="Section Zoom 19">
                <a:hlinkClick r:id="rId16" action="ppaction://hlinksldjump"/>
                <a:extLst>
                  <a:ext uri="{FF2B5EF4-FFF2-40B4-BE49-F238E27FC236}">
                    <a16:creationId xmlns:a16="http://schemas.microsoft.com/office/drawing/2014/main" id="{87C60522-932E-EF74-E7D2-B385A423BBE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096000" y="5547225"/>
                <a:ext cx="2183080" cy="122798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09285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7" dur="2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8" dur="2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11" dur="2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12" dur="2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15" dur="2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16" dur="2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19" dur="2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20" dur="2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23" dur="2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24" dur="2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27" dur="2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28" dur="2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7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4000">
                                          <p:cBhvr additive="base">
                                            <p:cTn id="31" dur="2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4000">
                                          <p:cBhvr additive="base">
                                            <p:cTn id="32" dur="2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35" dur="2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36" dur="2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2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2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2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2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2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2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2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2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2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2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2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2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6408D86-5290-1C89-2EE5-C016D6BD3CCD}"/>
              </a:ext>
            </a:extLst>
          </p:cNvPr>
          <p:cNvSpPr/>
          <p:nvPr/>
        </p:nvSpPr>
        <p:spPr>
          <a:xfrm>
            <a:off x="1127166" y="1651728"/>
            <a:ext cx="9937668" cy="3554544"/>
          </a:xfrm>
          <a:prstGeom prst="roundRect">
            <a:avLst>
              <a:gd name="adj" fmla="val 50000"/>
            </a:avLst>
          </a:prstGeom>
          <a:solidFill>
            <a:srgbClr val="FDBF0E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rgbClr val="004B2F"/>
                </a:solidFill>
                <a:latin typeface="Amasis MT Pro Black" panose="02040A04050005020304" pitchFamily="18" charset="0"/>
              </a:rPr>
              <a:t>KERJASAMA</a:t>
            </a:r>
          </a:p>
        </p:txBody>
      </p:sp>
    </p:spTree>
    <p:extLst>
      <p:ext uri="{BB962C8B-B14F-4D97-AF65-F5344CB8AC3E}">
        <p14:creationId xmlns:p14="http://schemas.microsoft.com/office/powerpoint/2010/main" val="61650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7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9000">
                                          <p:cBhvr additive="base">
                                            <p:cTn id="7" dur="2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9000">
                                          <p:cBhvr additive="base">
                                            <p:cTn id="8" dur="2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6408D86-5290-1C89-2EE5-C016D6BD3CCD}"/>
              </a:ext>
            </a:extLst>
          </p:cNvPr>
          <p:cNvSpPr/>
          <p:nvPr/>
        </p:nvSpPr>
        <p:spPr>
          <a:xfrm>
            <a:off x="-10052453" y="-3799115"/>
            <a:ext cx="25097818" cy="8977086"/>
          </a:xfrm>
          <a:prstGeom prst="roundRect">
            <a:avLst>
              <a:gd name="adj" fmla="val 50000"/>
            </a:avLst>
          </a:prstGeom>
          <a:solidFill>
            <a:srgbClr val="004B2F">
              <a:alpha val="0"/>
            </a:srgbClr>
          </a:solidFill>
          <a:ln>
            <a:noFill/>
          </a:ln>
          <a:effectLst>
            <a:outerShdw blurRad="50800" dist="38100" dir="5400000" algn="t" rotWithShape="0">
              <a:srgbClr val="FFC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4B2F"/>
                </a:solidFill>
                <a:latin typeface="Amasis MT Pro Black" panose="02040A04050005020304" pitchFamily="18" charset="0"/>
              </a:rPr>
              <a:t>KERJASAMA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45342A7D-6750-BE11-C77F-58DC0533AA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5" y="203200"/>
            <a:ext cx="972457" cy="9724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17207F-648E-53CC-E5E2-BDA857EC5792}"/>
              </a:ext>
            </a:extLst>
          </p:cNvPr>
          <p:cNvSpPr txBox="1"/>
          <p:nvPr/>
        </p:nvSpPr>
        <p:spPr>
          <a:xfrm>
            <a:off x="1084397" y="1191827"/>
            <a:ext cx="10297587" cy="1477328"/>
          </a:xfrm>
          <a:prstGeom prst="rect">
            <a:avLst/>
          </a:prstGeom>
          <a:noFill/>
          <a:effectLst>
            <a:outerShdw blurRad="50800" dist="38100" dir="5400000" algn="t" rotWithShape="0">
              <a:schemeClr val="bg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18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Program </a:t>
            </a:r>
            <a:r>
              <a:rPr lang="en-US" sz="1800" b="1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Studi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Doktor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Politik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Islam Universitas Muhammadiyah Yogyakarta </a:t>
            </a:r>
            <a:r>
              <a:rPr lang="en-US" sz="1800" b="1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melakukan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kerjasama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baik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dari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lingkup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Roboto" panose="02000000000000000000" pitchFamily="2" charset="0"/>
              </a:rPr>
              <a:t>dalam</a:t>
            </a:r>
            <a:r>
              <a:rPr lang="en-US" b="1" dirty="0">
                <a:solidFill>
                  <a:srgbClr val="000000"/>
                </a:solidFill>
                <a:latin typeface="Roboto" panose="02000000000000000000" pitchFamily="2" charset="0"/>
              </a:rPr>
              <a:t> negeri </a:t>
            </a:r>
            <a:r>
              <a:rPr lang="en-US" b="1" dirty="0" err="1">
                <a:solidFill>
                  <a:srgbClr val="000000"/>
                </a:solidFill>
                <a:latin typeface="Roboto" panose="02000000000000000000" pitchFamily="2" charset="0"/>
              </a:rPr>
              <a:t>maupun</a:t>
            </a:r>
            <a:r>
              <a:rPr lang="en-US" b="1" dirty="0">
                <a:solidFill>
                  <a:srgbClr val="000000"/>
                </a:solidFill>
                <a:latin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Roboto" panose="02000000000000000000" pitchFamily="2" charset="0"/>
              </a:rPr>
              <a:t>luar</a:t>
            </a:r>
            <a:r>
              <a:rPr lang="en-US" b="1" dirty="0">
                <a:solidFill>
                  <a:srgbClr val="000000"/>
                </a:solidFill>
                <a:latin typeface="Roboto" panose="02000000000000000000" pitchFamily="2" charset="0"/>
              </a:rPr>
              <a:t> negeri </a:t>
            </a:r>
            <a:r>
              <a:rPr lang="en-US" sz="1800" b="1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untuk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meningkatkan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kualitas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pendidikan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dalam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hal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Visitting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Professor, </a:t>
            </a:r>
            <a:r>
              <a:rPr lang="en-US" sz="1800" b="1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Penelitian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bersama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, Seminar dan lain-lain. </a:t>
            </a:r>
            <a:r>
              <a:rPr lang="en-US" sz="1800" b="1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Berikut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adalah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beberapa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kerjasama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yang </a:t>
            </a:r>
            <a:r>
              <a:rPr lang="en-US" sz="1800" b="1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telak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dilaksanakan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oleh Program </a:t>
            </a:r>
            <a:r>
              <a:rPr lang="en-US" sz="1800" b="1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Studi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Doktor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Politik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Islam Universitas Muhammadiyah Yogyakarta 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AD98B1-46D2-FF12-6DF9-BF4D6E64EF0F}"/>
              </a:ext>
            </a:extLst>
          </p:cNvPr>
          <p:cNvSpPr txBox="1"/>
          <p:nvPr/>
        </p:nvSpPr>
        <p:spPr>
          <a:xfrm>
            <a:off x="1084397" y="2750279"/>
            <a:ext cx="5141039" cy="3416320"/>
          </a:xfrm>
          <a:prstGeom prst="rect">
            <a:avLst/>
          </a:prstGeom>
          <a:noFill/>
          <a:effectLst>
            <a:outerShdw blurRad="50800" dist="38100" dir="5400000" algn="t" rotWithShape="0">
              <a:schemeClr val="bg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1800" b="1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Dalam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Negeri 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Universitas Gadjah </a:t>
            </a:r>
            <a:r>
              <a:rPr lang="en-US" sz="1800" b="1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Mada</a:t>
            </a:r>
            <a:endParaRPr lang="en-US" b="1" dirty="0">
              <a:solidFill>
                <a:srgbClr val="000000"/>
              </a:solidFill>
              <a:latin typeface="Roboto" panose="02000000000000000000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Universitas Negeri Yogyakarta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b="1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Institut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Sains &amp; </a:t>
            </a:r>
            <a:r>
              <a:rPr lang="en-US" sz="1800" b="1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Teknologi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AKPRIND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Universitas Ahmad Dahlan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Universitas </a:t>
            </a:r>
            <a:r>
              <a:rPr lang="en-US" sz="1800" b="1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Sanata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Dharma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b="1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Institut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Agama Islam Negeri (IAIN) </a:t>
            </a:r>
            <a:r>
              <a:rPr lang="en-US" sz="1800" b="1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Fattahul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Muluk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Papua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UIN </a:t>
            </a:r>
            <a:r>
              <a:rPr lang="en-US" sz="1800" b="1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Mataram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Ahmad </a:t>
            </a:r>
            <a:r>
              <a:rPr lang="en-US" sz="1800" b="1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Syafii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Maarif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School of Though and Humanity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Universitas Muhammadiyah Malang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81F666-0EA1-7EF2-E956-635442D3D2F1}"/>
              </a:ext>
            </a:extLst>
          </p:cNvPr>
          <p:cNvSpPr txBox="1"/>
          <p:nvPr/>
        </p:nvSpPr>
        <p:spPr>
          <a:xfrm>
            <a:off x="6372468" y="2750279"/>
            <a:ext cx="5141039" cy="3693319"/>
          </a:xfrm>
          <a:prstGeom prst="rect">
            <a:avLst/>
          </a:prstGeom>
          <a:noFill/>
          <a:effectLst>
            <a:outerShdw blurRad="50800" dist="38100" dir="5400000" algn="t" rotWithShape="0">
              <a:schemeClr val="bg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b="1" dirty="0" err="1">
                <a:solidFill>
                  <a:srgbClr val="000000"/>
                </a:solidFill>
                <a:latin typeface="Roboto" panose="02000000000000000000" pitchFamily="2" charset="0"/>
              </a:rPr>
              <a:t>Luar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Negeri 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National University of </a:t>
            </a:r>
            <a:r>
              <a:rPr lang="en-US" b="1" dirty="0">
                <a:solidFill>
                  <a:srgbClr val="000000"/>
                </a:solidFill>
                <a:latin typeface="Roboto" panose="02000000000000000000" pitchFamily="2" charset="0"/>
              </a:rPr>
              <a:t>Singapore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Roboto" panose="02000000000000000000" pitchFamily="2" charset="0"/>
              </a:rPr>
              <a:t>Boston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University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b="1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Universiti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Sains Malaysia	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Korea University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Mindanao State University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b="1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Khon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Kaen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University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Akamai University, USA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Flinders University Australia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International Islamic University Malaysia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Chinese Culture University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b="1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Thamasat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University Thailand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Vrije Universiteit Amsterdam</a:t>
            </a:r>
          </a:p>
        </p:txBody>
      </p:sp>
    </p:spTree>
    <p:extLst>
      <p:ext uri="{BB962C8B-B14F-4D97-AF65-F5344CB8AC3E}">
        <p14:creationId xmlns:p14="http://schemas.microsoft.com/office/powerpoint/2010/main" val="7973616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6408D86-5290-1C89-2EE5-C016D6BD3CCD}"/>
              </a:ext>
            </a:extLst>
          </p:cNvPr>
          <p:cNvSpPr/>
          <p:nvPr/>
        </p:nvSpPr>
        <p:spPr>
          <a:xfrm>
            <a:off x="1127166" y="1651728"/>
            <a:ext cx="9937668" cy="3554544"/>
          </a:xfrm>
          <a:prstGeom prst="roundRect">
            <a:avLst>
              <a:gd name="adj" fmla="val 50000"/>
            </a:avLst>
          </a:prstGeom>
          <a:solidFill>
            <a:srgbClr val="FDBF0E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rgbClr val="004B2F"/>
                </a:solidFill>
                <a:latin typeface="Amasis MT Pro Black" panose="02040A04050005020304" pitchFamily="18" charset="0"/>
              </a:rPr>
              <a:t>BIAYA</a:t>
            </a:r>
          </a:p>
        </p:txBody>
      </p:sp>
    </p:spTree>
    <p:extLst>
      <p:ext uri="{BB962C8B-B14F-4D97-AF65-F5344CB8AC3E}">
        <p14:creationId xmlns:p14="http://schemas.microsoft.com/office/powerpoint/2010/main" val="214501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7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9000">
                                          <p:cBhvr additive="base">
                                            <p:cTn id="7" dur="2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9000">
                                          <p:cBhvr additive="base">
                                            <p:cTn id="8" dur="2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6408D86-5290-1C89-2EE5-C016D6BD3CCD}"/>
              </a:ext>
            </a:extLst>
          </p:cNvPr>
          <p:cNvSpPr/>
          <p:nvPr/>
        </p:nvSpPr>
        <p:spPr>
          <a:xfrm>
            <a:off x="-10649353" y="-3799115"/>
            <a:ext cx="25097818" cy="8977086"/>
          </a:xfrm>
          <a:prstGeom prst="roundRect">
            <a:avLst>
              <a:gd name="adj" fmla="val 50000"/>
            </a:avLst>
          </a:prstGeom>
          <a:solidFill>
            <a:srgbClr val="004B2F">
              <a:alpha val="0"/>
            </a:srgbClr>
          </a:solidFill>
          <a:ln>
            <a:noFill/>
          </a:ln>
          <a:effectLst>
            <a:outerShdw blurRad="50800" dist="38100" dir="5400000" algn="t" rotWithShape="0">
              <a:srgbClr val="FFC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4B2F"/>
                </a:solidFill>
                <a:latin typeface="Amasis MT Pro Black" panose="02040A04050005020304" pitchFamily="18" charset="0"/>
              </a:rPr>
              <a:t>BIAYA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45342A7D-6750-BE11-C77F-58DC0533AA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5" y="203200"/>
            <a:ext cx="972457" cy="972457"/>
          </a:xfrm>
          <a:prstGeom prst="rect">
            <a:avLst/>
          </a:prstGeom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E9C00B1-4332-9759-B998-38F0D5CDEB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4566954"/>
              </p:ext>
            </p:extLst>
          </p:nvPr>
        </p:nvGraphicFramePr>
        <p:xfrm>
          <a:off x="593764" y="1246910"/>
          <a:ext cx="11127175" cy="5308274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schemeClr val="bg1">
                      <a:alpha val="40000"/>
                    </a:schemeClr>
                  </a:outerShdw>
                </a:effectLst>
              </a:tblPr>
              <a:tblGrid>
                <a:gridCol w="371619">
                  <a:extLst>
                    <a:ext uri="{9D8B030D-6E8A-4147-A177-3AD203B41FA5}">
                      <a16:colId xmlns:a16="http://schemas.microsoft.com/office/drawing/2014/main" val="608832544"/>
                    </a:ext>
                  </a:extLst>
                </a:gridCol>
                <a:gridCol w="2219003">
                  <a:extLst>
                    <a:ext uri="{9D8B030D-6E8A-4147-A177-3AD203B41FA5}">
                      <a16:colId xmlns:a16="http://schemas.microsoft.com/office/drawing/2014/main" val="722849045"/>
                    </a:ext>
                  </a:extLst>
                </a:gridCol>
                <a:gridCol w="857586">
                  <a:extLst>
                    <a:ext uri="{9D8B030D-6E8A-4147-A177-3AD203B41FA5}">
                      <a16:colId xmlns:a16="http://schemas.microsoft.com/office/drawing/2014/main" val="2868169453"/>
                    </a:ext>
                  </a:extLst>
                </a:gridCol>
                <a:gridCol w="857586">
                  <a:extLst>
                    <a:ext uri="{9D8B030D-6E8A-4147-A177-3AD203B41FA5}">
                      <a16:colId xmlns:a16="http://schemas.microsoft.com/office/drawing/2014/main" val="2375469188"/>
                    </a:ext>
                  </a:extLst>
                </a:gridCol>
                <a:gridCol w="857586">
                  <a:extLst>
                    <a:ext uri="{9D8B030D-6E8A-4147-A177-3AD203B41FA5}">
                      <a16:colId xmlns:a16="http://schemas.microsoft.com/office/drawing/2014/main" val="1966478891"/>
                    </a:ext>
                  </a:extLst>
                </a:gridCol>
                <a:gridCol w="857586">
                  <a:extLst>
                    <a:ext uri="{9D8B030D-6E8A-4147-A177-3AD203B41FA5}">
                      <a16:colId xmlns:a16="http://schemas.microsoft.com/office/drawing/2014/main" val="3118939786"/>
                    </a:ext>
                  </a:extLst>
                </a:gridCol>
                <a:gridCol w="857586">
                  <a:extLst>
                    <a:ext uri="{9D8B030D-6E8A-4147-A177-3AD203B41FA5}">
                      <a16:colId xmlns:a16="http://schemas.microsoft.com/office/drawing/2014/main" val="1798655113"/>
                    </a:ext>
                  </a:extLst>
                </a:gridCol>
                <a:gridCol w="857586">
                  <a:extLst>
                    <a:ext uri="{9D8B030D-6E8A-4147-A177-3AD203B41FA5}">
                      <a16:colId xmlns:a16="http://schemas.microsoft.com/office/drawing/2014/main" val="348944314"/>
                    </a:ext>
                  </a:extLst>
                </a:gridCol>
                <a:gridCol w="932624">
                  <a:extLst>
                    <a:ext uri="{9D8B030D-6E8A-4147-A177-3AD203B41FA5}">
                      <a16:colId xmlns:a16="http://schemas.microsoft.com/office/drawing/2014/main" val="986837365"/>
                    </a:ext>
                  </a:extLst>
                </a:gridCol>
                <a:gridCol w="2458413">
                  <a:extLst>
                    <a:ext uri="{9D8B030D-6E8A-4147-A177-3AD203B41FA5}">
                      <a16:colId xmlns:a16="http://schemas.microsoft.com/office/drawing/2014/main" val="3109149787"/>
                    </a:ext>
                  </a:extLst>
                </a:gridCol>
              </a:tblGrid>
              <a:tr h="26089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NO.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RINCIAN BIAYA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SEMESTER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KETERANGAN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0322667"/>
                  </a:ext>
                </a:extLst>
              </a:tr>
              <a:tr h="2608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III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IV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1909414"/>
                  </a:ext>
                </a:extLst>
              </a:tr>
              <a:tr h="2608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Registrasi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185.000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185.000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185.000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185.000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185.000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185.000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1.110.000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Biaya</a:t>
                      </a:r>
                      <a:r>
                        <a:rPr lang="en-US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Pokok</a:t>
                      </a:r>
                      <a:r>
                        <a:rPr lang="en-US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Univ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3670348"/>
                  </a:ext>
                </a:extLst>
              </a:tr>
              <a:tr h="3584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Dana Kesejahteraan Mahasiswa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75.000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75.000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75.000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75.000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75.000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75.000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450.000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Biaya</a:t>
                      </a:r>
                      <a:r>
                        <a:rPr lang="en-US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Pokok</a:t>
                      </a:r>
                      <a:r>
                        <a:rPr lang="en-US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Univ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4503414"/>
                  </a:ext>
                </a:extLst>
              </a:tr>
              <a:tr h="2608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SPP Tetap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2.000.000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2.000.000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2.000.000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2.000.000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2.000.000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2.000.000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12.000.000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Biaya</a:t>
                      </a:r>
                      <a:r>
                        <a:rPr lang="en-US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Pokok</a:t>
                      </a:r>
                      <a:r>
                        <a:rPr lang="en-US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Univ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722256"/>
                  </a:ext>
                </a:extLst>
              </a:tr>
              <a:tr h="30969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SPP Variabel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10.000.000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8.600.000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10.600.00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7.600.000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7.600.000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10.600.00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55.000.000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Biaya</a:t>
                      </a:r>
                      <a:r>
                        <a:rPr lang="en-US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Variabel</a:t>
                      </a:r>
                      <a:r>
                        <a:rPr lang="en-US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</a:t>
                      </a:r>
                      <a:r>
                        <a:rPr lang="en-US" sz="11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Termasuk</a:t>
                      </a:r>
                      <a:r>
                        <a:rPr lang="en-US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Disertasi</a:t>
                      </a:r>
                      <a:r>
                        <a:rPr lang="en-US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4656916"/>
                  </a:ext>
                </a:extLst>
              </a:tr>
              <a:tr h="2608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Biaya per SKS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1.000.000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861808"/>
                  </a:ext>
                </a:extLst>
              </a:tr>
              <a:tr h="2608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Jumlah SKS Teori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1765519"/>
                  </a:ext>
                </a:extLst>
              </a:tr>
              <a:tr h="2608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Jumlah SKS Disertasi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5150878"/>
                  </a:ext>
                </a:extLst>
              </a:tr>
              <a:tr h="2608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SKS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312737"/>
                  </a:ext>
                </a:extLst>
              </a:tr>
              <a:tr h="2351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Biaya Disertasi (Pembimbingan)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8.600.000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10.600.00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7.600.000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7.600.000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10.600.00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9437122"/>
                  </a:ext>
                </a:extLst>
              </a:tr>
              <a:tr h="2608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Ujian Komprehensif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3.000.000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3.000.000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Biaya</a:t>
                      </a:r>
                      <a:r>
                        <a:rPr lang="en-US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Transitoris</a:t>
                      </a:r>
                      <a:endParaRPr lang="en-US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0369434"/>
                  </a:ext>
                </a:extLst>
              </a:tr>
              <a:tr h="2608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Ujian Proposal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4.500.000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4.500.000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Biaya</a:t>
                      </a:r>
                      <a:r>
                        <a:rPr lang="en-US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Transitoris</a:t>
                      </a:r>
                      <a:endParaRPr lang="en-US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3694708"/>
                  </a:ext>
                </a:extLst>
              </a:tr>
              <a:tr h="2608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Ujian Seminar Hasil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5.500.000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5.500.000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Biaya</a:t>
                      </a:r>
                      <a:r>
                        <a:rPr lang="en-US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Transitoris</a:t>
                      </a:r>
                      <a:endParaRPr lang="en-US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1373867"/>
                  </a:ext>
                </a:extLst>
              </a:tr>
              <a:tr h="2608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Ujian Kelayakan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5.500.000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5.500.000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Biaya</a:t>
                      </a:r>
                      <a:r>
                        <a:rPr lang="en-US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Transitoris</a:t>
                      </a:r>
                      <a:endParaRPr lang="en-US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84863"/>
                  </a:ext>
                </a:extLst>
              </a:tr>
              <a:tr h="2608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Ujian Pendahuluan / Tertutup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1.500.000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1.500.000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1.500.000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10.500.000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15.000.000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Biaya</a:t>
                      </a:r>
                      <a:r>
                        <a:rPr lang="en-US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Transitoris</a:t>
                      </a:r>
                      <a:endParaRPr lang="en-US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0158073"/>
                  </a:ext>
                </a:extLst>
              </a:tr>
              <a:tr h="2306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Ujian Promosi Doktor / Terbuka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2.000.000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2.000.000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2.500.000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18.500.000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25.000.000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Biaya</a:t>
                      </a:r>
                      <a:r>
                        <a:rPr lang="en-US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Transitoris</a:t>
                      </a:r>
                      <a:r>
                        <a:rPr lang="en-US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</a:t>
                      </a:r>
                      <a:r>
                        <a:rPr lang="en-US" sz="11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Cicilan</a:t>
                      </a:r>
                      <a:r>
                        <a:rPr lang="en-US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6680814"/>
                  </a:ext>
                </a:extLst>
              </a:tr>
              <a:tr h="2608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Bimbingan Penulisan Artikel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2.500.000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2.500.000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Biaya</a:t>
                      </a:r>
                      <a:r>
                        <a:rPr lang="en-US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Transitoris</a:t>
                      </a:r>
                      <a:endParaRPr lang="en-US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0250383"/>
                  </a:ext>
                </a:extLst>
              </a:tr>
              <a:tr h="2608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DPP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2.000.000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2.000.000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2.000.000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2.000.000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2.000.000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10.000.000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Biaya</a:t>
                      </a:r>
                      <a:r>
                        <a:rPr lang="en-US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Pokok</a:t>
                      </a:r>
                      <a:r>
                        <a:rPr lang="en-US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Univ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27350"/>
                  </a:ext>
                </a:extLst>
              </a:tr>
              <a:tr h="2608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BIAYA KULIAH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17.260.000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18.860.000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20.860.000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20.860.000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30.360.000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31.360.000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139.560.000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5431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47412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6408D86-5290-1C89-2EE5-C016D6BD3CCD}"/>
              </a:ext>
            </a:extLst>
          </p:cNvPr>
          <p:cNvSpPr/>
          <p:nvPr/>
        </p:nvSpPr>
        <p:spPr>
          <a:xfrm>
            <a:off x="1127166" y="1651728"/>
            <a:ext cx="9937668" cy="3554544"/>
          </a:xfrm>
          <a:prstGeom prst="roundRect">
            <a:avLst>
              <a:gd name="adj" fmla="val 50000"/>
            </a:avLst>
          </a:prstGeom>
          <a:solidFill>
            <a:srgbClr val="FDBF0E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rgbClr val="004B2F"/>
                </a:solidFill>
                <a:latin typeface="Amasis MT Pro Black" panose="02040A04050005020304" pitchFamily="18" charset="0"/>
              </a:rPr>
              <a:t>PROFIL</a:t>
            </a:r>
          </a:p>
        </p:txBody>
      </p:sp>
    </p:spTree>
    <p:extLst>
      <p:ext uri="{BB962C8B-B14F-4D97-AF65-F5344CB8AC3E}">
        <p14:creationId xmlns:p14="http://schemas.microsoft.com/office/powerpoint/2010/main" val="162795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7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9000">
                                          <p:cBhvr additive="base">
                                            <p:cTn id="7" dur="2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9000">
                                          <p:cBhvr additive="base">
                                            <p:cTn id="8" dur="2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6408D86-5290-1C89-2EE5-C016D6BD3CCD}"/>
              </a:ext>
            </a:extLst>
          </p:cNvPr>
          <p:cNvSpPr/>
          <p:nvPr/>
        </p:nvSpPr>
        <p:spPr>
          <a:xfrm>
            <a:off x="-10565896" y="-3799115"/>
            <a:ext cx="25097818" cy="8977086"/>
          </a:xfrm>
          <a:prstGeom prst="roundRect">
            <a:avLst>
              <a:gd name="adj" fmla="val 50000"/>
            </a:avLst>
          </a:prstGeom>
          <a:solidFill>
            <a:srgbClr val="004B2F">
              <a:alpha val="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4B2F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Amasis MT Pro Black" panose="02040A04050005020304" pitchFamily="18" charset="0"/>
              </a:rPr>
              <a:t>PROFIL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45342A7D-6750-BE11-C77F-58DC0533AA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5" y="203200"/>
            <a:ext cx="972457" cy="9724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63E33B8-E2ED-7198-AEBC-E031A2AE2E5B}"/>
              </a:ext>
            </a:extLst>
          </p:cNvPr>
          <p:cNvSpPr txBox="1"/>
          <p:nvPr/>
        </p:nvSpPr>
        <p:spPr>
          <a:xfrm>
            <a:off x="602342" y="1391557"/>
            <a:ext cx="11030858" cy="4852610"/>
          </a:xfrm>
          <a:prstGeom prst="rect">
            <a:avLst/>
          </a:prstGeom>
          <a:noFill/>
          <a:effectLst>
            <a:outerShdw blurRad="50800" dist="38100" dir="5400000" algn="t" rotWithShape="0">
              <a:schemeClr val="bg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Program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Studi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Doktor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Politik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Islam Universitas Muhammadiyah Yogyakarta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merupakan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600" b="1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satu-satunya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program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studi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tingkat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doktoral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di Indonesia dan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telah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memperoleh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600" b="1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Akreditasi</a:t>
            </a:r>
            <a:r>
              <a:rPr lang="en-US" sz="16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UNGGUL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dari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BAN-PT.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Distingsi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program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studi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ini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selain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terletak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pada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capaian-capaian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yang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telah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diraih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, juga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ada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pada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kajian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yang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dikembangkan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.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Fokus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kajian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sebagaimana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visi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program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studi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adalah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studi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US" sz="16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Islam Kawasan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dengan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tema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sentral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“</a:t>
            </a:r>
            <a:r>
              <a:rPr lang="en-US" sz="1600" b="0" i="1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Islam, Politics and Media”. 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Fokus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kajian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Roboto" panose="02000000000000000000" pitchFamily="2" charset="0"/>
              </a:rPr>
              <a:t>tersebut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dikaji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menggunakan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pendekatan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multi-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disiplin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yang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memungkinkan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peminat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dapat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berasal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dari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berbagai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latar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belakang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keilmuan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atau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disiplin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ilmu</a:t>
            </a:r>
            <a:r>
              <a:rPr lang="en-US" sz="1600" b="0" i="1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, 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misalnya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agama,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politik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sosiologi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, media, dan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sebagainya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.</a:t>
            </a:r>
            <a:endParaRPr lang="en-US" sz="1600" b="0" i="0" dirty="0">
              <a:solidFill>
                <a:srgbClr val="7A7A7A"/>
              </a:solidFill>
              <a:effectLst/>
              <a:latin typeface="Roboto" panose="02000000000000000000" pitchFamily="2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Sebagai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program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studi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unggulan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, S3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Politik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Islam juga sangat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konsens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pada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pengembangan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studi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politik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Islam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melalui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forum- forum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ilmiah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.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Setiap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tahun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diagendakan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minimal 4 (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empat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) kali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diskusi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terbuka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berupa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seminar dan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kuliah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umum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yang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diselenggarakan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oleh program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studi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ini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Forum </a:t>
            </a:r>
            <a:r>
              <a:rPr lang="en-US" sz="1600" b="1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ilmiah</a:t>
            </a:r>
            <a:r>
              <a:rPr lang="en-US" sz="16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sangat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bermanfaat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bagi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US" sz="1600" b="0" i="1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up-dating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keilmuan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khususnya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bagi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mahasiswa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dalam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rangka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menemukan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tema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dan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desain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penelitian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disertasinya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yang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selalu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aktual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dan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sejalan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dengan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perkembangan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keilmuan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yang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sedang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US" sz="1600" b="0" i="1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trend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.</a:t>
            </a:r>
            <a:endParaRPr lang="en-US" sz="1600" b="0" i="0" dirty="0">
              <a:solidFill>
                <a:srgbClr val="7A7A7A"/>
              </a:solidFill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9990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6408D86-5290-1C89-2EE5-C016D6BD3CCD}"/>
              </a:ext>
            </a:extLst>
          </p:cNvPr>
          <p:cNvSpPr/>
          <p:nvPr/>
        </p:nvSpPr>
        <p:spPr>
          <a:xfrm>
            <a:off x="1127166" y="1651728"/>
            <a:ext cx="9937668" cy="3554544"/>
          </a:xfrm>
          <a:prstGeom prst="roundRect">
            <a:avLst>
              <a:gd name="adj" fmla="val 50000"/>
            </a:avLst>
          </a:prstGeom>
          <a:solidFill>
            <a:srgbClr val="FDBF0E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rgbClr val="004B2F"/>
                </a:solidFill>
                <a:latin typeface="Amasis MT Pro Black" panose="02040A04050005020304" pitchFamily="18" charset="0"/>
              </a:rPr>
              <a:t>PIMPINAN</a:t>
            </a:r>
          </a:p>
        </p:txBody>
      </p:sp>
    </p:spTree>
    <p:extLst>
      <p:ext uri="{BB962C8B-B14F-4D97-AF65-F5344CB8AC3E}">
        <p14:creationId xmlns:p14="http://schemas.microsoft.com/office/powerpoint/2010/main" val="5924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7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9000">
                                          <p:cBhvr additive="base">
                                            <p:cTn id="7" dur="2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9000">
                                          <p:cBhvr additive="base">
                                            <p:cTn id="8" dur="2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6408D86-5290-1C89-2EE5-C016D6BD3CCD}"/>
              </a:ext>
            </a:extLst>
          </p:cNvPr>
          <p:cNvSpPr/>
          <p:nvPr/>
        </p:nvSpPr>
        <p:spPr>
          <a:xfrm>
            <a:off x="-10249091" y="-3799115"/>
            <a:ext cx="25097818" cy="8977086"/>
          </a:xfrm>
          <a:prstGeom prst="roundRect">
            <a:avLst>
              <a:gd name="adj" fmla="val 50000"/>
            </a:avLst>
          </a:prstGeom>
          <a:solidFill>
            <a:srgbClr val="004B2F">
              <a:alpha val="0"/>
            </a:srgbClr>
          </a:solidFill>
          <a:ln>
            <a:noFill/>
          </a:ln>
          <a:effectLst>
            <a:outerShdw blurRad="50800" dist="38100" dir="5400000" algn="t" rotWithShape="0">
              <a:srgbClr val="FFC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4B2F"/>
                </a:solidFill>
                <a:latin typeface="Amasis MT Pro Black" panose="02040A04050005020304" pitchFamily="18" charset="0"/>
              </a:rPr>
              <a:t>PIMPINAN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45342A7D-6750-BE11-C77F-58DC0533AA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5" y="203200"/>
            <a:ext cx="972457" cy="9724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5DE1836-A4BA-B8BF-5D13-B2A4AC67CD62}"/>
              </a:ext>
            </a:extLst>
          </p:cNvPr>
          <p:cNvSpPr txBox="1"/>
          <p:nvPr/>
        </p:nvSpPr>
        <p:spPr>
          <a:xfrm>
            <a:off x="1013416" y="1154191"/>
            <a:ext cx="4861291" cy="369332"/>
          </a:xfrm>
          <a:prstGeom prst="rect">
            <a:avLst/>
          </a:prstGeom>
          <a:noFill/>
          <a:effectLst>
            <a:outerShdw blurRad="50800" dist="38100" dir="5400000" algn="t" rotWithShape="0">
              <a:schemeClr val="bg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/>
              <a:t>KEPALA PRODI : Prof. Dr. </a:t>
            </a:r>
            <a:r>
              <a:rPr lang="en-US" b="1" dirty="0" err="1"/>
              <a:t>Sunyoto</a:t>
            </a:r>
            <a:r>
              <a:rPr lang="en-US" b="1" dirty="0"/>
              <a:t> Usman, M.A.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3283DB-2F67-E83F-7039-3263601DC624}"/>
              </a:ext>
            </a:extLst>
          </p:cNvPr>
          <p:cNvSpPr txBox="1"/>
          <p:nvPr/>
        </p:nvSpPr>
        <p:spPr>
          <a:xfrm>
            <a:off x="1025943" y="3033039"/>
            <a:ext cx="4184887" cy="369332"/>
          </a:xfrm>
          <a:prstGeom prst="rect">
            <a:avLst/>
          </a:prstGeom>
          <a:noFill/>
          <a:effectLst>
            <a:outerShdw blurRad="50800" dist="38100" dir="5400000" algn="t" rotWithShape="0">
              <a:schemeClr val="bg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/>
              <a:t>SEKRETARIS PRODI : </a:t>
            </a:r>
            <a:r>
              <a:rPr lang="nn-NO" b="1" dirty="0"/>
              <a:t>Dr. Hasse Jubba, M.A.</a:t>
            </a:r>
            <a:endParaRPr lang="en-U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73B735-7BCE-833C-31BF-E3723AD83B21}"/>
              </a:ext>
            </a:extLst>
          </p:cNvPr>
          <p:cNvSpPr txBox="1"/>
          <p:nvPr/>
        </p:nvSpPr>
        <p:spPr>
          <a:xfrm>
            <a:off x="1000891" y="4990076"/>
            <a:ext cx="5599135" cy="369332"/>
          </a:xfrm>
          <a:prstGeom prst="rect">
            <a:avLst/>
          </a:prstGeom>
          <a:noFill/>
          <a:effectLst>
            <a:outerShdw blurRad="50800" dist="38100" dir="5400000" algn="t" rotWithShape="0">
              <a:schemeClr val="bg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/>
              <a:t>GUGUS KENDALI MUTU PRODI : Dr. Mega </a:t>
            </a:r>
            <a:r>
              <a:rPr lang="en-US" b="1" dirty="0" err="1"/>
              <a:t>Hidayati</a:t>
            </a:r>
            <a:r>
              <a:rPr lang="en-US" b="1" dirty="0"/>
              <a:t>, M.A.</a:t>
            </a:r>
          </a:p>
        </p:txBody>
      </p:sp>
      <p:pic>
        <p:nvPicPr>
          <p:cNvPr id="8" name="Picture 7" descr="A person in a suit&#10;&#10;Description automatically generated with medium confidence">
            <a:extLst>
              <a:ext uri="{FF2B5EF4-FFF2-40B4-BE49-F238E27FC236}">
                <a16:creationId xmlns:a16="http://schemas.microsoft.com/office/drawing/2014/main" id="{B2570469-42BF-1B41-DD89-34A3431C31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446" y="1548908"/>
            <a:ext cx="1311926" cy="131192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 descr="A person in a red shirt&#10;&#10;Description automatically generated with medium confidence">
            <a:extLst>
              <a:ext uri="{FF2B5EF4-FFF2-40B4-BE49-F238E27FC236}">
                <a16:creationId xmlns:a16="http://schemas.microsoft.com/office/drawing/2014/main" id="{2C50C7E5-0FC6-117D-0E19-0214482E66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446" y="3430936"/>
            <a:ext cx="1311927" cy="13119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 descr="A person wearing glasses and a scarf&#10;&#10;Description automatically generated with low confidence">
            <a:extLst>
              <a:ext uri="{FF2B5EF4-FFF2-40B4-BE49-F238E27FC236}">
                <a16:creationId xmlns:a16="http://schemas.microsoft.com/office/drawing/2014/main" id="{3C8DFD78-795C-91D1-26AD-E8B0D1CB94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447" y="5350108"/>
            <a:ext cx="1311926" cy="131192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864E339-AA38-07F1-F46F-2BC088FC4D29}"/>
              </a:ext>
            </a:extLst>
          </p:cNvPr>
          <p:cNvSpPr txBox="1"/>
          <p:nvPr/>
        </p:nvSpPr>
        <p:spPr>
          <a:xfrm>
            <a:off x="2586923" y="1523523"/>
            <a:ext cx="8642362" cy="1200329"/>
          </a:xfrm>
          <a:prstGeom prst="rect">
            <a:avLst/>
          </a:prstGeom>
          <a:noFill/>
          <a:effectLst>
            <a:outerShdw blurRad="50800" dist="38100" dir="5400000" algn="t" rotWithShape="0">
              <a:schemeClr val="bg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/>
              <a:t>Pendidikan</a:t>
            </a:r>
          </a:p>
          <a:p>
            <a:r>
              <a:rPr lang="en-US" b="1" dirty="0"/>
              <a:t>1991	Doctoral dan </a:t>
            </a:r>
            <a:r>
              <a:rPr lang="en-US" b="1" dirty="0" err="1"/>
              <a:t>Ph.D</a:t>
            </a:r>
            <a:r>
              <a:rPr lang="en-US" b="1" dirty="0"/>
              <a:t>		Sociology	Flinders University, Australia</a:t>
            </a:r>
          </a:p>
          <a:p>
            <a:r>
              <a:rPr lang="en-US" b="1" dirty="0"/>
              <a:t>1986	Master dan M.A.		Sociology	University of Guelph, Canada</a:t>
            </a:r>
          </a:p>
          <a:p>
            <a:r>
              <a:rPr lang="en-US" b="1" dirty="0"/>
              <a:t>1974	</a:t>
            </a:r>
            <a:r>
              <a:rPr lang="en-US" b="1" dirty="0" err="1"/>
              <a:t>Sarjana</a:t>
            </a:r>
            <a:r>
              <a:rPr lang="en-US" b="1" dirty="0"/>
              <a:t> </a:t>
            </a:r>
            <a:r>
              <a:rPr lang="en-US" b="1" dirty="0" err="1"/>
              <a:t>Sosiologi</a:t>
            </a:r>
            <a:r>
              <a:rPr lang="en-US" b="1" dirty="0"/>
              <a:t>		</a:t>
            </a:r>
            <a:r>
              <a:rPr lang="en-US" b="1" dirty="0" err="1"/>
              <a:t>Sosiologi</a:t>
            </a:r>
            <a:r>
              <a:rPr lang="en-US" b="1" dirty="0"/>
              <a:t>	Universitas Gadjah </a:t>
            </a:r>
            <a:r>
              <a:rPr lang="en-US" b="1" dirty="0" err="1"/>
              <a:t>Mada</a:t>
            </a:r>
            <a:endParaRPr lang="en-US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6D0047-536E-94A1-F5B6-D6851573044A}"/>
              </a:ext>
            </a:extLst>
          </p:cNvPr>
          <p:cNvSpPr txBox="1"/>
          <p:nvPr/>
        </p:nvSpPr>
        <p:spPr>
          <a:xfrm>
            <a:off x="2597362" y="3349621"/>
            <a:ext cx="8642362" cy="1477328"/>
          </a:xfrm>
          <a:prstGeom prst="rect">
            <a:avLst/>
          </a:prstGeom>
          <a:noFill/>
          <a:effectLst>
            <a:outerShdw blurRad="50800" dist="38100" dir="5400000" algn="t" rotWithShape="0">
              <a:schemeClr val="bg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/>
              <a:t>Pendidikan</a:t>
            </a:r>
          </a:p>
          <a:p>
            <a:r>
              <a:rPr lang="en-US" b="1" dirty="0"/>
              <a:t>2012	S3	Agama dan Lintas </a:t>
            </a:r>
            <a:r>
              <a:rPr lang="en-US" b="1" dirty="0" err="1"/>
              <a:t>Budaya</a:t>
            </a:r>
            <a:r>
              <a:rPr lang="en-US" b="1" dirty="0"/>
              <a:t>	</a:t>
            </a:r>
            <a:r>
              <a:rPr lang="en-US" b="1" dirty="0" err="1"/>
              <a:t>Pascasarjana</a:t>
            </a:r>
            <a:r>
              <a:rPr lang="en-US" b="1" dirty="0"/>
              <a:t> UGM</a:t>
            </a:r>
          </a:p>
          <a:p>
            <a:r>
              <a:rPr lang="en-US" b="1" dirty="0"/>
              <a:t>2005	S2	Agama dan Lintas </a:t>
            </a:r>
            <a:r>
              <a:rPr lang="en-US" b="1" dirty="0" err="1"/>
              <a:t>Budaya</a:t>
            </a:r>
            <a:r>
              <a:rPr lang="en-US" b="1" dirty="0"/>
              <a:t>	</a:t>
            </a:r>
            <a:r>
              <a:rPr lang="en-US" b="1" dirty="0" err="1"/>
              <a:t>Pascasarjana</a:t>
            </a:r>
            <a:r>
              <a:rPr lang="en-US" b="1" dirty="0"/>
              <a:t> UGM</a:t>
            </a:r>
          </a:p>
          <a:p>
            <a:r>
              <a:rPr lang="en-US" b="1" dirty="0"/>
              <a:t>2001	S1	</a:t>
            </a:r>
            <a:r>
              <a:rPr lang="en-US" b="1" dirty="0" err="1"/>
              <a:t>Fakultas</a:t>
            </a:r>
            <a:r>
              <a:rPr lang="en-US" b="1" dirty="0"/>
              <a:t> Syariah		</a:t>
            </a:r>
            <a:r>
              <a:rPr lang="en-US" b="1" dirty="0" err="1"/>
              <a:t>Institut</a:t>
            </a:r>
            <a:r>
              <a:rPr lang="en-US" b="1" dirty="0"/>
              <a:t> Agama Islam Negeri 							(IAIN) </a:t>
            </a:r>
            <a:r>
              <a:rPr lang="en-US" b="1" dirty="0" err="1"/>
              <a:t>Alauddin</a:t>
            </a:r>
            <a:r>
              <a:rPr lang="en-US" b="1" dirty="0"/>
              <a:t> Makassar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EF9573-A207-B459-F64A-733BFF8AD41B}"/>
              </a:ext>
            </a:extLst>
          </p:cNvPr>
          <p:cNvSpPr txBox="1"/>
          <p:nvPr/>
        </p:nvSpPr>
        <p:spPr>
          <a:xfrm>
            <a:off x="2586923" y="5272057"/>
            <a:ext cx="9331889" cy="1477328"/>
          </a:xfrm>
          <a:prstGeom prst="rect">
            <a:avLst/>
          </a:prstGeom>
          <a:noFill/>
          <a:effectLst>
            <a:outerShdw blurRad="50800" dist="38100" dir="5400000" algn="t" rotWithShape="0">
              <a:schemeClr val="bg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/>
              <a:t>Pendidikan</a:t>
            </a:r>
          </a:p>
          <a:p>
            <a:r>
              <a:rPr lang="en-US" b="1" dirty="0"/>
              <a:t>2015	S3	Indonesian Consortium for Religious Studies (ICRS)	UGM</a:t>
            </a:r>
          </a:p>
          <a:p>
            <a:r>
              <a:rPr lang="en-US" b="1" dirty="0"/>
              <a:t>2006	S2	Center for Religious and Cross-Cultural Studies (CRCS)	UGM</a:t>
            </a:r>
          </a:p>
          <a:p>
            <a:r>
              <a:rPr lang="en-US" b="1" dirty="0"/>
              <a:t>2005	S1	Sastra </a:t>
            </a:r>
            <a:r>
              <a:rPr lang="en-US" b="1" dirty="0" err="1"/>
              <a:t>Inggris</a:t>
            </a:r>
            <a:r>
              <a:rPr lang="en-US" b="1" dirty="0"/>
              <a:t>					UGM</a:t>
            </a:r>
          </a:p>
          <a:p>
            <a:r>
              <a:rPr lang="en-US" b="1" dirty="0"/>
              <a:t>2001	S1	</a:t>
            </a:r>
            <a:r>
              <a:rPr lang="en-US" b="1" dirty="0" err="1"/>
              <a:t>Aqidah</a:t>
            </a:r>
            <a:r>
              <a:rPr lang="en-US" b="1" dirty="0"/>
              <a:t> </a:t>
            </a:r>
            <a:r>
              <a:rPr lang="en-US" b="1" dirty="0" err="1"/>
              <a:t>Filsafat</a:t>
            </a:r>
            <a:r>
              <a:rPr lang="en-US" b="1" dirty="0"/>
              <a:t>					UIN </a:t>
            </a:r>
            <a:r>
              <a:rPr lang="en-US" b="1" dirty="0" err="1"/>
              <a:t>Sunan</a:t>
            </a:r>
            <a:r>
              <a:rPr lang="en-US" b="1" dirty="0"/>
              <a:t> </a:t>
            </a:r>
            <a:r>
              <a:rPr lang="en-US" b="1" dirty="0" err="1"/>
              <a:t>Kalijaga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732545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6408D86-5290-1C89-2EE5-C016D6BD3CCD}"/>
              </a:ext>
            </a:extLst>
          </p:cNvPr>
          <p:cNvSpPr/>
          <p:nvPr/>
        </p:nvSpPr>
        <p:spPr>
          <a:xfrm>
            <a:off x="1127166" y="1651728"/>
            <a:ext cx="9937668" cy="3554544"/>
          </a:xfrm>
          <a:prstGeom prst="roundRect">
            <a:avLst>
              <a:gd name="adj" fmla="val 50000"/>
            </a:avLst>
          </a:prstGeom>
          <a:solidFill>
            <a:srgbClr val="FDBF0E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rgbClr val="004B2F"/>
                </a:solidFill>
                <a:latin typeface="Amasis MT Pro Black" panose="02040A04050005020304" pitchFamily="18" charset="0"/>
              </a:rPr>
              <a:t>VISI - MISI</a:t>
            </a:r>
          </a:p>
        </p:txBody>
      </p:sp>
    </p:spTree>
    <p:extLst>
      <p:ext uri="{BB962C8B-B14F-4D97-AF65-F5344CB8AC3E}">
        <p14:creationId xmlns:p14="http://schemas.microsoft.com/office/powerpoint/2010/main" val="66678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7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9000">
                                          <p:cBhvr additive="base">
                                            <p:cTn id="7" dur="2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9000">
                                          <p:cBhvr additive="base">
                                            <p:cTn id="8" dur="2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6408D86-5290-1C89-2EE5-C016D6BD3CCD}"/>
              </a:ext>
            </a:extLst>
          </p:cNvPr>
          <p:cNvSpPr/>
          <p:nvPr/>
        </p:nvSpPr>
        <p:spPr>
          <a:xfrm>
            <a:off x="-10139539" y="-3813629"/>
            <a:ext cx="25097818" cy="8977086"/>
          </a:xfrm>
          <a:prstGeom prst="roundRect">
            <a:avLst>
              <a:gd name="adj" fmla="val 50000"/>
            </a:avLst>
          </a:prstGeom>
          <a:solidFill>
            <a:srgbClr val="004B2F">
              <a:alpha val="0"/>
            </a:srgbClr>
          </a:solidFill>
          <a:ln>
            <a:noFill/>
          </a:ln>
          <a:effectLst>
            <a:outerShdw blurRad="50800" dist="38100" dir="5400000" algn="t" rotWithShape="0">
              <a:srgbClr val="FFC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4B2F"/>
                </a:solidFill>
                <a:latin typeface="Amasis MT Pro Black" panose="02040A04050005020304" pitchFamily="18" charset="0"/>
              </a:rPr>
              <a:t>VISI - MISI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45342A7D-6750-BE11-C77F-58DC0533AA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5" y="203200"/>
            <a:ext cx="972457" cy="9724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060BCE4-1464-3CAE-9CE7-DC44890FC0AE}"/>
              </a:ext>
            </a:extLst>
          </p:cNvPr>
          <p:cNvSpPr txBox="1"/>
          <p:nvPr/>
        </p:nvSpPr>
        <p:spPr>
          <a:xfrm>
            <a:off x="1202498" y="1228397"/>
            <a:ext cx="10496812" cy="4124206"/>
          </a:xfrm>
          <a:prstGeom prst="rect">
            <a:avLst/>
          </a:prstGeom>
          <a:noFill/>
          <a:effectLst>
            <a:outerShdw blurRad="50800" dist="38100" dir="5400000" algn="t" rotWithShape="0">
              <a:schemeClr val="bg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/>
              <a:t>Visi</a:t>
            </a:r>
            <a:endParaRPr lang="en-US" sz="3200" b="1" dirty="0"/>
          </a:p>
          <a:p>
            <a:pPr algn="just"/>
            <a:r>
              <a:rPr lang="en-US" b="1" dirty="0"/>
              <a:t>“</a:t>
            </a:r>
            <a:r>
              <a:rPr lang="en-US" b="1" dirty="0" err="1"/>
              <a:t>Menjadi</a:t>
            </a:r>
            <a:r>
              <a:rPr lang="en-US" b="1" dirty="0"/>
              <a:t> program </a:t>
            </a:r>
            <a:r>
              <a:rPr lang="en-US" b="1" dirty="0" err="1"/>
              <a:t>studi</a:t>
            </a:r>
            <a:r>
              <a:rPr lang="en-US" b="1" dirty="0"/>
              <a:t> </a:t>
            </a:r>
            <a:r>
              <a:rPr lang="en-US" b="1" dirty="0" err="1"/>
              <a:t>doktor</a:t>
            </a:r>
            <a:r>
              <a:rPr lang="en-US" b="1" dirty="0"/>
              <a:t> </a:t>
            </a:r>
            <a:r>
              <a:rPr lang="en-US" b="1" dirty="0" err="1"/>
              <a:t>ilmu</a:t>
            </a:r>
            <a:r>
              <a:rPr lang="en-US" b="1" dirty="0"/>
              <a:t> </a:t>
            </a:r>
            <a:r>
              <a:rPr lang="en-US" b="1" dirty="0" err="1"/>
              <a:t>politik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fokus</a:t>
            </a:r>
            <a:r>
              <a:rPr lang="en-US" b="1" dirty="0"/>
              <a:t> </a:t>
            </a:r>
            <a:r>
              <a:rPr lang="en-US" b="1" dirty="0" err="1"/>
              <a:t>studi</a:t>
            </a:r>
            <a:r>
              <a:rPr lang="en-US" b="1" dirty="0"/>
              <a:t> pada </a:t>
            </a:r>
            <a:r>
              <a:rPr lang="en-US" b="1" dirty="0" err="1"/>
              <a:t>masyarakat</a:t>
            </a:r>
            <a:r>
              <a:rPr lang="en-US" b="1" dirty="0"/>
              <a:t> Islam yang </a:t>
            </a:r>
            <a:r>
              <a:rPr lang="en-US" b="1" dirty="0" err="1"/>
              <a:t>terkemuka</a:t>
            </a:r>
            <a:r>
              <a:rPr lang="en-US" b="1" dirty="0"/>
              <a:t> di Asia Tenggara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pengembangan</a:t>
            </a:r>
            <a:r>
              <a:rPr lang="en-US" b="1" dirty="0"/>
              <a:t> </a:t>
            </a:r>
            <a:r>
              <a:rPr lang="en-US" b="1" dirty="0" err="1"/>
              <a:t>teori</a:t>
            </a:r>
            <a:r>
              <a:rPr lang="en-US" b="1" dirty="0"/>
              <a:t>/</a:t>
            </a:r>
            <a:r>
              <a:rPr lang="en-US" b="1" dirty="0" err="1"/>
              <a:t>konsepsi</a:t>
            </a:r>
            <a:r>
              <a:rPr lang="en-US" b="1" dirty="0"/>
              <a:t>/</a:t>
            </a:r>
            <a:r>
              <a:rPr lang="en-US" b="1" dirty="0" err="1"/>
              <a:t>gagasan</a:t>
            </a:r>
            <a:r>
              <a:rPr lang="en-US" b="1" dirty="0"/>
              <a:t> </a:t>
            </a:r>
            <a:r>
              <a:rPr lang="en-US" b="1" dirty="0" err="1"/>
              <a:t>ilmiah</a:t>
            </a:r>
            <a:r>
              <a:rPr lang="en-US" b="1" dirty="0"/>
              <a:t> </a:t>
            </a:r>
            <a:r>
              <a:rPr lang="en-US" b="1" dirty="0" err="1"/>
              <a:t>baru</a:t>
            </a:r>
            <a:r>
              <a:rPr lang="en-US" b="1" dirty="0"/>
              <a:t> </a:t>
            </a:r>
            <a:r>
              <a:rPr lang="en-US" b="1" dirty="0" err="1"/>
              <a:t>melalui</a:t>
            </a:r>
            <a:r>
              <a:rPr lang="en-US" b="1" dirty="0"/>
              <a:t> </a:t>
            </a:r>
            <a:r>
              <a:rPr lang="en-US" b="1" dirty="0" err="1"/>
              <a:t>riset</a:t>
            </a:r>
            <a:r>
              <a:rPr lang="en-US" b="1" dirty="0"/>
              <a:t> </a:t>
            </a:r>
            <a:r>
              <a:rPr lang="en-US" b="1" dirty="0" err="1"/>
              <a:t>empiris</a:t>
            </a:r>
            <a:r>
              <a:rPr lang="en-US" b="1" dirty="0"/>
              <a:t> yang </a:t>
            </a:r>
            <a:r>
              <a:rPr lang="en-US" b="1" dirty="0" err="1"/>
              <a:t>dipublikasikan</a:t>
            </a:r>
            <a:r>
              <a:rPr lang="en-US" b="1" dirty="0"/>
              <a:t> </a:t>
            </a:r>
            <a:r>
              <a:rPr lang="en-US" b="1" dirty="0" err="1"/>
              <a:t>secara</a:t>
            </a:r>
            <a:r>
              <a:rPr lang="en-US" b="1" dirty="0"/>
              <a:t> </a:t>
            </a:r>
            <a:r>
              <a:rPr lang="en-US" b="1" dirty="0" err="1"/>
              <a:t>nasional</a:t>
            </a:r>
            <a:r>
              <a:rPr lang="en-US" b="1" dirty="0"/>
              <a:t> dan </a:t>
            </a:r>
            <a:r>
              <a:rPr lang="en-US" b="1" dirty="0" err="1"/>
              <a:t>internasional</a:t>
            </a:r>
            <a:r>
              <a:rPr lang="en-US" b="1" dirty="0"/>
              <a:t> </a:t>
            </a: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kemaslahatan</a:t>
            </a:r>
            <a:r>
              <a:rPr lang="en-US" b="1" dirty="0"/>
              <a:t> </a:t>
            </a:r>
            <a:r>
              <a:rPr lang="en-US" b="1" dirty="0" err="1"/>
              <a:t>umat</a:t>
            </a:r>
            <a:r>
              <a:rPr lang="en-US" b="1" dirty="0"/>
              <a:t>, </a:t>
            </a:r>
            <a:r>
              <a:rPr lang="en-US" b="1" dirty="0" err="1"/>
              <a:t>bangsa</a:t>
            </a:r>
            <a:r>
              <a:rPr lang="en-US" b="1" dirty="0"/>
              <a:t>, dan negara pada </a:t>
            </a:r>
            <a:r>
              <a:rPr lang="en-US" b="1" dirty="0" err="1"/>
              <a:t>tahun</a:t>
            </a:r>
            <a:r>
              <a:rPr lang="en-US" b="1" dirty="0"/>
              <a:t> 2025”</a:t>
            </a:r>
          </a:p>
          <a:p>
            <a:pPr algn="just"/>
            <a:endParaRPr lang="en-US" b="1" dirty="0"/>
          </a:p>
          <a:p>
            <a:pPr algn="just"/>
            <a:r>
              <a:rPr lang="en-US" sz="3200" b="1" dirty="0" err="1"/>
              <a:t>Misi</a:t>
            </a:r>
            <a:endParaRPr lang="en-US" sz="3200" b="1" dirty="0"/>
          </a:p>
          <a:p>
            <a:pPr marL="342900" indent="-342900" algn="just">
              <a:buFont typeface="+mj-lt"/>
              <a:buAutoNum type="arabicPeriod"/>
            </a:pPr>
            <a:r>
              <a:rPr lang="en-US" b="1" dirty="0" err="1"/>
              <a:t>Menyelenggarakan</a:t>
            </a:r>
            <a:r>
              <a:rPr lang="en-US" b="1" dirty="0"/>
              <a:t> </a:t>
            </a:r>
            <a:r>
              <a:rPr lang="en-US" b="1" dirty="0" err="1"/>
              <a:t>pendidikan</a:t>
            </a:r>
            <a:r>
              <a:rPr lang="en-US" b="1" dirty="0"/>
              <a:t> dan </a:t>
            </a:r>
            <a:r>
              <a:rPr lang="en-US" b="1" dirty="0" err="1"/>
              <a:t>pengajaran</a:t>
            </a:r>
            <a:r>
              <a:rPr lang="en-US" b="1" dirty="0"/>
              <a:t> </a:t>
            </a:r>
            <a:r>
              <a:rPr lang="en-US" b="1" dirty="0" err="1"/>
              <a:t>politik</a:t>
            </a:r>
            <a:r>
              <a:rPr lang="en-US" b="1" dirty="0"/>
              <a:t> Islam yang </a:t>
            </a:r>
            <a:r>
              <a:rPr lang="en-US" b="1" dirty="0" err="1"/>
              <a:t>berbasis</a:t>
            </a:r>
            <a:r>
              <a:rPr lang="en-US" b="1" dirty="0"/>
              <a:t> </a:t>
            </a:r>
            <a:r>
              <a:rPr lang="en-US" b="1" dirty="0" err="1"/>
              <a:t>Ilmu</a:t>
            </a:r>
            <a:r>
              <a:rPr lang="en-US" b="1" dirty="0"/>
              <a:t> </a:t>
            </a:r>
            <a:r>
              <a:rPr lang="en-US" b="1" dirty="0" err="1"/>
              <a:t>Sosial</a:t>
            </a:r>
            <a:r>
              <a:rPr lang="en-US" b="1" dirty="0"/>
              <a:t> </a:t>
            </a:r>
            <a:r>
              <a:rPr lang="en-US" b="1" dirty="0" err="1"/>
              <a:t>Politik</a:t>
            </a:r>
            <a:r>
              <a:rPr lang="en-US" b="1" dirty="0"/>
              <a:t> yang </a:t>
            </a:r>
            <a:r>
              <a:rPr lang="en-US" b="1" dirty="0" err="1"/>
              <a:t>dipadukan</a:t>
            </a:r>
            <a:r>
              <a:rPr lang="en-US" b="1" dirty="0"/>
              <a:t> </a:t>
            </a:r>
            <a:r>
              <a:rPr lang="en-US" b="1" dirty="0" err="1"/>
              <a:t>secara</a:t>
            </a:r>
            <a:r>
              <a:rPr lang="en-US" b="1" dirty="0"/>
              <a:t> </a:t>
            </a:r>
            <a:r>
              <a:rPr lang="en-US" b="1" dirty="0" err="1"/>
              <a:t>tematik</a:t>
            </a:r>
            <a:r>
              <a:rPr lang="en-US" b="1" dirty="0"/>
              <a:t>, </a:t>
            </a:r>
            <a:r>
              <a:rPr lang="en-US" b="1" dirty="0" err="1"/>
              <a:t>integratif</a:t>
            </a:r>
            <a:r>
              <a:rPr lang="en-US" b="1" dirty="0"/>
              <a:t>, dan </a:t>
            </a:r>
            <a:r>
              <a:rPr lang="en-US" b="1" dirty="0" err="1"/>
              <a:t>inovatif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studi</a:t>
            </a:r>
            <a:r>
              <a:rPr lang="en-US" b="1" dirty="0"/>
              <a:t> </a:t>
            </a:r>
            <a:r>
              <a:rPr lang="en-US" b="1" dirty="0" err="1"/>
              <a:t>politik</a:t>
            </a:r>
            <a:r>
              <a:rPr lang="en-US" b="1" dirty="0"/>
              <a:t> </a:t>
            </a:r>
            <a:r>
              <a:rPr lang="en-US" b="1" dirty="0" err="1"/>
              <a:t>masyarakat</a:t>
            </a:r>
            <a:r>
              <a:rPr lang="en-US" b="1" dirty="0"/>
              <a:t> Islam </a:t>
            </a:r>
            <a:r>
              <a:rPr lang="en-US" b="1" dirty="0" err="1"/>
              <a:t>kontemporer</a:t>
            </a:r>
            <a:r>
              <a:rPr lang="en-US" b="1" dirty="0"/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b="1" dirty="0" err="1"/>
              <a:t>Mengembangkan</a:t>
            </a:r>
            <a:r>
              <a:rPr lang="en-US" b="1" dirty="0"/>
              <a:t> </a:t>
            </a:r>
            <a:r>
              <a:rPr lang="en-US" b="1" dirty="0" err="1"/>
              <a:t>teori</a:t>
            </a:r>
            <a:r>
              <a:rPr lang="en-US" b="1" dirty="0"/>
              <a:t> dan </a:t>
            </a:r>
            <a:r>
              <a:rPr lang="en-US" b="1" dirty="0" err="1"/>
              <a:t>ilmu</a:t>
            </a:r>
            <a:r>
              <a:rPr lang="en-US" b="1" dirty="0"/>
              <a:t> </a:t>
            </a:r>
            <a:r>
              <a:rPr lang="en-US" b="1" dirty="0" err="1"/>
              <a:t>pengetahuan</a:t>
            </a:r>
            <a:r>
              <a:rPr lang="en-US" b="1" dirty="0"/>
              <a:t> </a:t>
            </a:r>
            <a:r>
              <a:rPr lang="en-US" b="1" dirty="0" err="1"/>
              <a:t>baru</a:t>
            </a:r>
            <a:r>
              <a:rPr lang="en-US" b="1" dirty="0"/>
              <a:t> </a:t>
            </a:r>
            <a:r>
              <a:rPr lang="en-US" b="1" dirty="0" err="1"/>
              <a:t>bidang</a:t>
            </a:r>
            <a:r>
              <a:rPr lang="en-US" b="1" dirty="0"/>
              <a:t> </a:t>
            </a:r>
            <a:r>
              <a:rPr lang="en-US" b="1" dirty="0" err="1"/>
              <a:t>politik</a:t>
            </a:r>
            <a:r>
              <a:rPr lang="en-US" b="1" dirty="0"/>
              <a:t> </a:t>
            </a:r>
            <a:r>
              <a:rPr lang="en-US" b="1" dirty="0" err="1"/>
              <a:t>melalui</a:t>
            </a:r>
            <a:r>
              <a:rPr lang="en-US" b="1" dirty="0"/>
              <a:t> </a:t>
            </a:r>
            <a:r>
              <a:rPr lang="en-US" b="1" dirty="0" err="1"/>
              <a:t>penelitian</a:t>
            </a:r>
            <a:r>
              <a:rPr lang="en-US" b="1" dirty="0"/>
              <a:t> dan </a:t>
            </a:r>
            <a:r>
              <a:rPr lang="en-US" b="1" dirty="0" err="1"/>
              <a:t>kajian</a:t>
            </a:r>
            <a:r>
              <a:rPr lang="en-US" b="1" dirty="0"/>
              <a:t> </a:t>
            </a:r>
            <a:r>
              <a:rPr lang="en-US" b="1" dirty="0" err="1"/>
              <a:t>empiris</a:t>
            </a:r>
            <a:r>
              <a:rPr lang="en-US" b="1" dirty="0"/>
              <a:t> </a:t>
            </a:r>
            <a:r>
              <a:rPr lang="en-US" b="1" dirty="0" err="1"/>
              <a:t>tentang</a:t>
            </a:r>
            <a:r>
              <a:rPr lang="en-US" b="1" dirty="0"/>
              <a:t> </a:t>
            </a:r>
            <a:r>
              <a:rPr lang="en-US" b="1" dirty="0" err="1"/>
              <a:t>politik</a:t>
            </a:r>
            <a:r>
              <a:rPr lang="en-US" b="1" dirty="0"/>
              <a:t> </a:t>
            </a:r>
            <a:r>
              <a:rPr lang="en-US" b="1" dirty="0" err="1"/>
              <a:t>masyarakat</a:t>
            </a:r>
            <a:r>
              <a:rPr lang="en-US" b="1" dirty="0"/>
              <a:t> Islam.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b="1" dirty="0" err="1"/>
              <a:t>Melaksanakan</a:t>
            </a:r>
            <a:r>
              <a:rPr lang="en-US" b="1" dirty="0"/>
              <a:t> </a:t>
            </a:r>
            <a:r>
              <a:rPr lang="en-US" b="1" dirty="0" err="1"/>
              <a:t>pengabdian</a:t>
            </a:r>
            <a:r>
              <a:rPr lang="en-US" b="1" dirty="0"/>
              <a:t> </a:t>
            </a:r>
            <a:r>
              <a:rPr lang="en-US" b="1" dirty="0" err="1"/>
              <a:t>masyarakat</a:t>
            </a:r>
            <a:r>
              <a:rPr lang="en-US" b="1" dirty="0"/>
              <a:t> yang </a:t>
            </a:r>
            <a:r>
              <a:rPr lang="en-US" b="1" dirty="0" err="1"/>
              <a:t>kontributif</a:t>
            </a:r>
            <a:r>
              <a:rPr lang="en-US" b="1" dirty="0"/>
              <a:t>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memecahkan</a:t>
            </a:r>
            <a:r>
              <a:rPr lang="en-US" b="1" dirty="0"/>
              <a:t> </a:t>
            </a:r>
            <a:r>
              <a:rPr lang="en-US" b="1" dirty="0" err="1"/>
              <a:t>permasalahan</a:t>
            </a:r>
            <a:r>
              <a:rPr lang="en-US" b="1" dirty="0"/>
              <a:t> </a:t>
            </a:r>
            <a:r>
              <a:rPr lang="en-US" b="1" dirty="0" err="1"/>
              <a:t>kebangsaan</a:t>
            </a:r>
            <a:r>
              <a:rPr lang="en-US" b="1" dirty="0"/>
              <a:t>, </a:t>
            </a:r>
            <a:r>
              <a:rPr lang="en-US" b="1" dirty="0" err="1"/>
              <a:t>keumatan</a:t>
            </a:r>
            <a:r>
              <a:rPr lang="en-US" b="1" dirty="0"/>
              <a:t>, dan </a:t>
            </a:r>
            <a:r>
              <a:rPr lang="en-US" b="1" dirty="0" err="1"/>
              <a:t>kemanusiaan</a:t>
            </a:r>
            <a:r>
              <a:rPr lang="en-US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56957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6408D86-5290-1C89-2EE5-C016D6BD3CCD}"/>
              </a:ext>
            </a:extLst>
          </p:cNvPr>
          <p:cNvSpPr/>
          <p:nvPr/>
        </p:nvSpPr>
        <p:spPr>
          <a:xfrm>
            <a:off x="1127166" y="1651728"/>
            <a:ext cx="9937668" cy="3554544"/>
          </a:xfrm>
          <a:prstGeom prst="roundRect">
            <a:avLst>
              <a:gd name="adj" fmla="val 50000"/>
            </a:avLst>
          </a:prstGeom>
          <a:solidFill>
            <a:srgbClr val="FDBF0E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rgbClr val="004B2F"/>
                </a:solidFill>
                <a:latin typeface="Amasis MT Pro Black" panose="02040A04050005020304" pitchFamily="18" charset="0"/>
              </a:rPr>
              <a:t>PRESTASI</a:t>
            </a:r>
          </a:p>
        </p:txBody>
      </p:sp>
    </p:spTree>
    <p:extLst>
      <p:ext uri="{BB962C8B-B14F-4D97-AF65-F5344CB8AC3E}">
        <p14:creationId xmlns:p14="http://schemas.microsoft.com/office/powerpoint/2010/main" val="341504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7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9000">
                                          <p:cBhvr additive="base">
                                            <p:cTn id="7" dur="2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9000">
                                          <p:cBhvr additive="base">
                                            <p:cTn id="8" dur="2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6408D86-5290-1C89-2EE5-C016D6BD3CCD}"/>
              </a:ext>
            </a:extLst>
          </p:cNvPr>
          <p:cNvSpPr/>
          <p:nvPr/>
        </p:nvSpPr>
        <p:spPr>
          <a:xfrm>
            <a:off x="-10299196" y="-3813629"/>
            <a:ext cx="25097818" cy="8977086"/>
          </a:xfrm>
          <a:prstGeom prst="roundRect">
            <a:avLst>
              <a:gd name="adj" fmla="val 50000"/>
            </a:avLst>
          </a:prstGeom>
          <a:solidFill>
            <a:srgbClr val="004B2F">
              <a:alpha val="0"/>
            </a:srgbClr>
          </a:solidFill>
          <a:ln>
            <a:noFill/>
          </a:ln>
          <a:effectLst>
            <a:outerShdw blurRad="50800" dist="38100" dir="5400000" algn="t" rotWithShape="0">
              <a:srgbClr val="FFC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4B2F"/>
                </a:solidFill>
                <a:latin typeface="Amasis MT Pro Black" panose="02040A04050005020304" pitchFamily="18" charset="0"/>
              </a:rPr>
              <a:t>PRESTASI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45342A7D-6750-BE11-C77F-58DC0533AA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5" y="203200"/>
            <a:ext cx="972457" cy="9724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752331-2BC9-F25F-80AA-163A4E90D9B4}"/>
              </a:ext>
            </a:extLst>
          </p:cNvPr>
          <p:cNvSpPr txBox="1"/>
          <p:nvPr/>
        </p:nvSpPr>
        <p:spPr>
          <a:xfrm>
            <a:off x="1088572" y="1327759"/>
            <a:ext cx="9758968" cy="4247317"/>
          </a:xfrm>
          <a:prstGeom prst="rect">
            <a:avLst/>
          </a:prstGeom>
          <a:noFill/>
          <a:effectLst>
            <a:outerShdw blurRad="50800" dist="38100" dir="5400000" algn="t" rotWithShape="0">
              <a:schemeClr val="bg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Program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Studi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Doktor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Politik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Islam Universitas Muhammadiyah Yogyakarta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merupakan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satu-satunya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program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studi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tingkat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doktoral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di Indonesia dan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telah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memperoleh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1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Akreditasi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UNGGUL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dari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BAN-PT.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800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Program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Studi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Doktor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Politik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Islam Universitas Muhammadiyah Yogyakarta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</a:rPr>
              <a:t>mendapatkan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Rangking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1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Jenjang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Doktor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Ilmu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Politik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SINTA RISTEKDIKTI.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Perangkingan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ini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melihat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0" i="1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output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dan </a:t>
            </a:r>
            <a:r>
              <a:rPr lang="en-US" sz="1800" b="0" i="1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outcome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publikasi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ilmiah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yang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dihasilkan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program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studi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dari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jumlah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dokumen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dan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sitasi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dari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Scopus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mapun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Google </a:t>
            </a:r>
            <a:r>
              <a:rPr lang="en-US" sz="1800" b="1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Schoolar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.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Selain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itu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jumlah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guru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besar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dan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lektor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kepala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juga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menjadi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pertimbangan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dalam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perangkingan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800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Program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Studi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Doktor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Politik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Islam Universitas Muhammadiyah Yogyakarta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dinobatkan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sebagai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Unit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Kerja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Terbaik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Kategori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Program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Pascasarjana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</a:rPr>
              <a:t>.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Apresiasi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diberikan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pada Program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Studi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Doktor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Politik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Islam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dalam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rangka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Rapat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Kerja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Tahunan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(RKT) Universitas Muhammadiyah Yogyakarta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Tahun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2020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7530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</TotalTime>
  <Words>1007</Words>
  <Application>Microsoft Office PowerPoint</Application>
  <PresentationFormat>Widescreen</PresentationFormat>
  <Paragraphs>264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Amasis MT Pro Black</vt:lpstr>
      <vt:lpstr>Arial</vt:lpstr>
      <vt:lpstr>Calibri</vt:lpstr>
      <vt:lpstr>Calibri Light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s3 pi</dc:creator>
  <cp:lastModifiedBy>s3 pi</cp:lastModifiedBy>
  <cp:revision>20</cp:revision>
  <dcterms:created xsi:type="dcterms:W3CDTF">2022-10-29T01:19:21Z</dcterms:created>
  <dcterms:modified xsi:type="dcterms:W3CDTF">2023-01-13T06:47:54Z</dcterms:modified>
</cp:coreProperties>
</file>